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6" r:id="rId2"/>
    <p:sldId id="256" r:id="rId3"/>
    <p:sldId id="277" r:id="rId4"/>
    <p:sldId id="273" r:id="rId5"/>
    <p:sldId id="267" r:id="rId6"/>
    <p:sldId id="272" r:id="rId7"/>
    <p:sldId id="278" r:id="rId8"/>
    <p:sldId id="268" r:id="rId9"/>
    <p:sldId id="269" r:id="rId10"/>
    <p:sldId id="274" r:id="rId11"/>
    <p:sldId id="270" r:id="rId12"/>
    <p:sldId id="257" r:id="rId13"/>
    <p:sldId id="27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351A"/>
    <a:srgbClr val="000000"/>
    <a:srgbClr val="039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5838" autoAdjust="0"/>
  </p:normalViewPr>
  <p:slideViewPr>
    <p:cSldViewPr snapToGrid="0">
      <p:cViewPr varScale="1">
        <p:scale>
          <a:sx n="57" d="100"/>
          <a:sy n="57" d="100"/>
        </p:scale>
        <p:origin x="1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D44B6-8F7E-46A4-89D2-FA5C0CEE3B44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D3EF3-274F-4E89-A7B7-852C36BD2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19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KB33 – Regulator IC</a:t>
            </a:r>
          </a:p>
          <a:p>
            <a:r>
              <a:rPr lang="en-IN" dirty="0" smtClean="0"/>
              <a:t>222 – 2.2K resistor</a:t>
            </a:r>
          </a:p>
          <a:p>
            <a:r>
              <a:rPr lang="en-IN" dirty="0" smtClean="0"/>
              <a:t>102 – 1K Resistor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D3EF3-274F-4E89-A7B7-852C36BD208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54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893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35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971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449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 userDrawn="1"/>
        </p:nvSpPr>
        <p:spPr>
          <a:xfrm flipV="1">
            <a:off x="11480800" y="5623923"/>
            <a:ext cx="323461" cy="194310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9" name="Freeform 18"/>
          <p:cNvSpPr/>
          <p:nvPr userDrawn="1"/>
        </p:nvSpPr>
        <p:spPr>
          <a:xfrm flipH="1" flipV="1">
            <a:off x="6577211" y="5623923"/>
            <a:ext cx="323461" cy="194310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5" name="Freeform 14"/>
          <p:cNvSpPr/>
          <p:nvPr userDrawn="1"/>
        </p:nvSpPr>
        <p:spPr>
          <a:xfrm>
            <a:off x="11480800" y="1040130"/>
            <a:ext cx="323461" cy="194310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7" name="Freeform 16"/>
          <p:cNvSpPr/>
          <p:nvPr userDrawn="1"/>
        </p:nvSpPr>
        <p:spPr>
          <a:xfrm flipH="1">
            <a:off x="6577211" y="1040130"/>
            <a:ext cx="323461" cy="194310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234440"/>
            <a:ext cx="12192000" cy="43891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Isosceles Triangle 10"/>
          <p:cNvSpPr/>
          <p:nvPr userDrawn="1"/>
        </p:nvSpPr>
        <p:spPr>
          <a:xfrm flipV="1">
            <a:off x="6696221" y="1039768"/>
            <a:ext cx="4987779" cy="2389233"/>
          </a:xfrm>
          <a:prstGeom prst="triangle">
            <a:avLst/>
          </a:prstGeom>
          <a:solidFill>
            <a:srgbClr val="00B0F0">
              <a:alpha val="86667"/>
            </a:srgbClr>
          </a:soli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986170"/>
            <a:ext cx="7213600" cy="604630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618096"/>
            <a:ext cx="4775200" cy="381000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00B0F0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-1" y="4191000"/>
            <a:ext cx="12192001" cy="143256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Isosceles Triangle 9"/>
          <p:cNvSpPr/>
          <p:nvPr userDrawn="1"/>
        </p:nvSpPr>
        <p:spPr>
          <a:xfrm>
            <a:off x="6696221" y="3429001"/>
            <a:ext cx="4987779" cy="2389233"/>
          </a:xfrm>
          <a:prstGeom prst="triangle">
            <a:avLst/>
          </a:prstGeom>
          <a:solidFill>
            <a:srgbClr val="00B0F0">
              <a:alpha val="86667"/>
            </a:srgbClr>
          </a:solidFill>
          <a:ln>
            <a:noFill/>
          </a:ln>
          <a:effectLst>
            <a:outerShdw blurRad="88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13312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gradFill>
          <a:gsLst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33601"/>
            <a:ext cx="11176000" cy="3962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 lang="en-US" sz="16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2pPr>
            <a:lvl3pPr>
              <a:defRPr lang="en-US" sz="14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3pPr>
            <a:lvl4pPr>
              <a:defRPr lang="en-US" sz="120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4pPr>
            <a:lvl5pPr>
              <a:defRPr lang="en-US" sz="120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D01C1-04BE-4996-AB3B-C87F51C2A1D7}" type="datetimeFigureOut">
              <a:rPr lang="en-US" smtClean="0"/>
              <a:t>2/9/2018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0F8C-3D0D-4DB1-B2BD-1525EA5CE1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260040" y="381117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1" y="443087"/>
            <a:ext cx="12192000" cy="1399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Isosceles Triangle 8"/>
          <p:cNvSpPr/>
          <p:nvPr userDrawn="1"/>
        </p:nvSpPr>
        <p:spPr>
          <a:xfrm flipV="1">
            <a:off x="8734090" y="381000"/>
            <a:ext cx="1590756" cy="762000"/>
          </a:xfrm>
          <a:prstGeom prst="triangle">
            <a:avLst/>
          </a:prstGeom>
          <a:solidFill>
            <a:srgbClr val="00B0F0">
              <a:alpha val="86667"/>
            </a:srgbClr>
          </a:solidFill>
          <a:ln>
            <a:noFill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Freeform 9"/>
          <p:cNvSpPr/>
          <p:nvPr userDrawn="1"/>
        </p:nvSpPr>
        <p:spPr>
          <a:xfrm flipH="1">
            <a:off x="8696134" y="381117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1" name="Freeform 10"/>
          <p:cNvSpPr/>
          <p:nvPr userDrawn="1"/>
        </p:nvSpPr>
        <p:spPr>
          <a:xfrm flipV="1">
            <a:off x="10260040" y="1843030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2" name="Freeform 11"/>
          <p:cNvSpPr/>
          <p:nvPr userDrawn="1"/>
        </p:nvSpPr>
        <p:spPr>
          <a:xfrm flipH="1" flipV="1">
            <a:off x="8696134" y="1843030"/>
            <a:ext cx="103161" cy="61971"/>
          </a:xfrm>
          <a:custGeom>
            <a:avLst/>
            <a:gdLst/>
            <a:ahLst/>
            <a:cxnLst/>
            <a:rect l="l" t="t" r="r" b="b"/>
            <a:pathLst>
              <a:path w="242596" h="194310">
                <a:moveTo>
                  <a:pt x="150495" y="0"/>
                </a:moveTo>
                <a:lnTo>
                  <a:pt x="152682" y="2754"/>
                </a:lnTo>
                <a:lnTo>
                  <a:pt x="242596" y="194310"/>
                </a:lnTo>
                <a:lnTo>
                  <a:pt x="0" y="19431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4" name="Isosceles Triangle 13"/>
          <p:cNvSpPr/>
          <p:nvPr userDrawn="1"/>
        </p:nvSpPr>
        <p:spPr>
          <a:xfrm>
            <a:off x="8734090" y="1143000"/>
            <a:ext cx="1590756" cy="762000"/>
          </a:xfrm>
          <a:prstGeom prst="triangle">
            <a:avLst/>
          </a:prstGeom>
          <a:solidFill>
            <a:srgbClr val="00B0F0">
              <a:alpha val="86667"/>
            </a:srgbClr>
          </a:solidFill>
          <a:ln>
            <a:noFill/>
          </a:ln>
          <a:effectLst>
            <a:outerShdw blurRad="889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79120"/>
            <a:ext cx="7213600" cy="640080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US" sz="32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rial" pitchFamily="34" charset="0"/>
                <a:cs typeface="Arial" pitchFamily="34" charset="0"/>
              </a:defRPr>
            </a:lvl1pPr>
          </a:lstStyle>
          <a:p>
            <a:pPr lvl="0" algn="l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2"/>
          <p:cNvSpPr>
            <a:spLocks noGrp="1"/>
          </p:cNvSpPr>
          <p:nvPr>
            <p:ph type="subTitle" idx="14"/>
          </p:nvPr>
        </p:nvSpPr>
        <p:spPr>
          <a:xfrm>
            <a:off x="304800" y="1205132"/>
            <a:ext cx="4775200" cy="381000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FFE701"/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03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37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82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466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106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19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157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606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87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19824-5356-4E06-AD83-CE21BF4490B0}" type="datetimeFigureOut">
              <a:rPr lang="en-IN" smtClean="0"/>
              <a:t>09-02-2018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54140-0BD1-4437-87CD-5C008AC6A8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655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" y="1620410"/>
            <a:ext cx="7213600" cy="604630"/>
          </a:xfrm>
        </p:spPr>
        <p:txBody>
          <a:bodyPr>
            <a:normAutofit/>
          </a:bodyPr>
          <a:lstStyle/>
          <a:p>
            <a:r>
              <a:rPr lang="en-US" dirty="0" smtClean="0"/>
              <a:t>Inertial Measuring Unit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800" y="2618096"/>
            <a:ext cx="4775200" cy="112391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39CD3"/>
                </a:solidFill>
              </a:rPr>
              <a:t>Presented by	Vishnu Nair (27)</a:t>
            </a:r>
          </a:p>
          <a:p>
            <a:r>
              <a:rPr lang="en-US" dirty="0" smtClean="0">
                <a:solidFill>
                  <a:srgbClr val="039CD3"/>
                </a:solidFill>
              </a:rPr>
              <a:t>		Shivam Singh (49)</a:t>
            </a:r>
          </a:p>
          <a:p>
            <a:r>
              <a:rPr lang="en-US" dirty="0" smtClean="0">
                <a:solidFill>
                  <a:srgbClr val="039CD3"/>
                </a:solidFill>
              </a:rPr>
              <a:t>		Pratik Walawalkar (60)</a:t>
            </a:r>
            <a:endParaRPr lang="en-US" dirty="0">
              <a:solidFill>
                <a:srgbClr val="039CD3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123" y="0"/>
            <a:ext cx="1150944" cy="1149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6098" y="4501662"/>
            <a:ext cx="26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Internal Guide:</a:t>
            </a:r>
          </a:p>
          <a:p>
            <a:r>
              <a:rPr lang="en-IN" dirty="0" err="1" smtClean="0">
                <a:solidFill>
                  <a:schemeClr val="bg1"/>
                </a:solidFill>
              </a:rPr>
              <a:t>Prof.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Archana </a:t>
            </a:r>
            <a:r>
              <a:rPr lang="en-IN" dirty="0" err="1" smtClean="0">
                <a:solidFill>
                  <a:schemeClr val="bg1"/>
                </a:solidFill>
              </a:rPr>
              <a:t>Belge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0000" y="4501662"/>
            <a:ext cx="196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External Guide :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Mr. Ganesh Gore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5964702"/>
            <a:ext cx="975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Thakur College of Engineering and Technology – Electronics Department</a:t>
            </a: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13394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Working of Magnetometer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" name="Picture 2" descr="\\175.175.15.215\admin\nLfFXG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6292" y="1825625"/>
            <a:ext cx="8219416" cy="46173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942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1339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30" y="734630"/>
            <a:ext cx="10572750" cy="96996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IN" dirty="0" smtClean="0">
                <a:solidFill>
                  <a:schemeClr val="bg1"/>
                </a:solidFill>
              </a:rPr>
              <a:t>Arduino IDE</a:t>
            </a:r>
            <a:br>
              <a:rPr lang="en-IN" dirty="0" smtClean="0">
                <a:solidFill>
                  <a:schemeClr val="bg1"/>
                </a:solidFill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9150" y="2206650"/>
            <a:ext cx="10553700" cy="36353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IN" sz="2400" dirty="0" smtClean="0">
                <a:solidFill>
                  <a:schemeClr val="bg1"/>
                </a:solidFill>
              </a:rPr>
              <a:t>Downloaded ‘I2C’ library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IN" sz="2400" dirty="0" smtClean="0">
                <a:solidFill>
                  <a:schemeClr val="bg1"/>
                </a:solidFill>
              </a:rPr>
              <a:t>Downloaded Library for MPU 6050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IN" sz="2400" dirty="0" smtClean="0">
                <a:solidFill>
                  <a:schemeClr val="bg1"/>
                </a:solidFill>
              </a:rPr>
              <a:t>Interfacing Arduino UNO+ GY-87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IN" sz="2400" dirty="0" smtClean="0">
                <a:solidFill>
                  <a:schemeClr val="bg1"/>
                </a:solidFill>
              </a:rPr>
              <a:t>Trial run of Program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4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344529" cy="6858000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Processing Software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5831" y="1839693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</a:rPr>
              <a:t>Downloaded Library “</a:t>
            </a:r>
            <a:r>
              <a:rPr lang="en-IN" sz="2400" dirty="0" err="1" smtClean="0">
                <a:solidFill>
                  <a:schemeClr val="bg1"/>
                </a:solidFill>
              </a:rPr>
              <a:t>Toxi</a:t>
            </a:r>
            <a:r>
              <a:rPr lang="en-IN" sz="2400" dirty="0" smtClean="0">
                <a:solidFill>
                  <a:schemeClr val="bg1"/>
                </a:solidFill>
              </a:rPr>
              <a:t>”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</a:rPr>
              <a:t>Edited Code For MPU 6050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I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3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04"/>
            <a:ext cx="12192000" cy="1339468"/>
          </a:xfrm>
          <a:prstGeom prst="rect">
            <a:avLst/>
          </a:prstGeom>
        </p:spPr>
      </p:pic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62886" y="222104"/>
            <a:ext cx="10571997" cy="97045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IN" sz="4000" b="1" i="0" u="none" strike="noStrike" cap="none" dirty="0" smtClean="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 Video</a:t>
            </a:r>
            <a:endParaRPr lang="en-IN" sz="4000" b="1" i="0" u="none" strike="noStrike" cap="none" dirty="0">
              <a:solidFill>
                <a:srgbClr val="FEFEF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37125" y="2347332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indent="0" algn="just">
              <a:spcBef>
                <a:spcPts val="960"/>
              </a:spcBef>
              <a:buClr>
                <a:schemeClr val="bg1"/>
              </a:buClr>
              <a:buNone/>
            </a:pPr>
            <a:r>
              <a:rPr lang="en-IN" sz="2400" dirty="0" smtClean="0">
                <a:solidFill>
                  <a:schemeClr val="bg1"/>
                </a:solidFill>
              </a:rPr>
              <a:t>Video:</a:t>
            </a:r>
          </a:p>
          <a:p>
            <a:pPr algn="just">
              <a:spcBef>
                <a:spcPts val="96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</a:rPr>
              <a:t>https</a:t>
            </a:r>
            <a:r>
              <a:rPr lang="en-IN" sz="2400" dirty="0">
                <a:solidFill>
                  <a:schemeClr val="bg1"/>
                </a:solidFill>
              </a:rPr>
              <a:t>://</a:t>
            </a:r>
            <a:r>
              <a:rPr lang="en-IN" sz="2400" dirty="0" smtClean="0">
                <a:solidFill>
                  <a:schemeClr val="bg1"/>
                </a:solidFill>
              </a:rPr>
              <a:t>www.youtube.com/watch?v=x2vVsO5Hr2I</a:t>
            </a:r>
          </a:p>
          <a:p>
            <a:pPr algn="just">
              <a:spcBef>
                <a:spcPts val="96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bg1"/>
              </a:solidFill>
            </a:endParaRPr>
          </a:p>
          <a:p>
            <a:pPr marL="0" indent="0" algn="just">
              <a:spcBef>
                <a:spcPts val="960"/>
              </a:spcBef>
              <a:buClr>
                <a:schemeClr val="bg1"/>
              </a:buClr>
              <a:buNone/>
            </a:pPr>
            <a:r>
              <a:rPr lang="en-IN" sz="2400" dirty="0" smtClean="0">
                <a:solidFill>
                  <a:schemeClr val="bg1"/>
                </a:solidFill>
              </a:rPr>
              <a:t>Blogs:</a:t>
            </a:r>
          </a:p>
          <a:p>
            <a:pPr algn="just">
              <a:spcBef>
                <a:spcPts val="96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IN" sz="2400" dirty="0">
                <a:solidFill>
                  <a:schemeClr val="bg1"/>
                </a:solidFill>
              </a:rPr>
              <a:t>http://hotresistor.blogspot.in/2015/09/interfacing-arduino-with-gy-87.html</a:t>
            </a:r>
          </a:p>
          <a:p>
            <a:pPr algn="just">
              <a:spcBef>
                <a:spcPts val="96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</a:rPr>
              <a:t>https</a:t>
            </a:r>
            <a:r>
              <a:rPr lang="en-IN" sz="2400" dirty="0">
                <a:solidFill>
                  <a:schemeClr val="bg1"/>
                </a:solidFill>
              </a:rPr>
              <a:t>://diyhacking.com/arduino-mpu-6050-imu-sensor-tutorial/</a:t>
            </a:r>
            <a:endParaRPr lang="en-IN" sz="2400" dirty="0" smtClean="0">
              <a:solidFill>
                <a:schemeClr val="bg1"/>
              </a:solidFill>
            </a:endParaRPr>
          </a:p>
          <a:p>
            <a:pPr algn="just">
              <a:spcBef>
                <a:spcPts val="960"/>
              </a:spcBef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55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13800" dirty="0" smtClean="0">
                <a:solidFill>
                  <a:schemeClr val="bg1"/>
                </a:solidFill>
                <a:latin typeface="AR BLANCA" panose="02000000000000000000" pitchFamily="2" charset="0"/>
              </a:rPr>
              <a:t>Thank You</a:t>
            </a:r>
            <a:endParaRPr lang="en-IN" sz="13800" dirty="0">
              <a:solidFill>
                <a:schemeClr val="bg1"/>
              </a:solidFill>
              <a:latin typeface="AR BLANCA" panose="020000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48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80719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IN" sz="4800" dirty="0" smtClean="0">
                <a:solidFill>
                  <a:schemeClr val="bg1"/>
                </a:solidFill>
              </a:rPr>
              <a:t>What is IMU?</a:t>
            </a:r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906042" y="1842867"/>
            <a:ext cx="3882683" cy="4727991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Bef>
                <a:spcPts val="400"/>
              </a:spcBef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  <a:latin typeface="Arial"/>
                <a:cs typeface="Arial"/>
                <a:sym typeface="Arial"/>
              </a:rPr>
              <a:t> It </a:t>
            </a:r>
            <a:r>
              <a:rPr lang="en-IN" sz="2400" u="sng" dirty="0" smtClean="0">
                <a:solidFill>
                  <a:schemeClr val="bg1"/>
                </a:solidFill>
              </a:rPr>
              <a:t>measures</a:t>
            </a:r>
            <a:r>
              <a:rPr lang="en-IN" sz="2400" dirty="0" smtClean="0">
                <a:solidFill>
                  <a:schemeClr val="bg1"/>
                </a:solidFill>
              </a:rPr>
              <a:t> and </a:t>
            </a:r>
            <a:r>
              <a:rPr lang="en-IN" sz="2400" u="sng" dirty="0" smtClean="0">
                <a:solidFill>
                  <a:schemeClr val="bg1"/>
                </a:solidFill>
              </a:rPr>
              <a:t>logs</a:t>
            </a:r>
            <a:r>
              <a:rPr lang="en-IN" sz="2400" dirty="0" smtClean="0">
                <a:solidFill>
                  <a:schemeClr val="bg1"/>
                </a:solidFill>
              </a:rPr>
              <a:t> specific force, angular rate, and sometimes the magnetic field surrounding an object</a:t>
            </a:r>
          </a:p>
          <a:p>
            <a:pPr marL="0" indent="0" algn="just">
              <a:lnSpc>
                <a:spcPct val="115000"/>
              </a:lnSpc>
              <a:spcBef>
                <a:spcPts val="400"/>
              </a:spcBef>
              <a:buClr>
                <a:schemeClr val="bg1"/>
              </a:buClr>
              <a:buSzPct val="45833"/>
              <a:buNone/>
            </a:pPr>
            <a:endParaRPr lang="en-IN" sz="2400" dirty="0" smtClean="0">
              <a:solidFill>
                <a:schemeClr val="bg1"/>
              </a:solidFill>
            </a:endParaRPr>
          </a:p>
          <a:p>
            <a:pPr algn="just">
              <a:lnSpc>
                <a:spcPct val="115000"/>
              </a:lnSpc>
              <a:spcBef>
                <a:spcPts val="400"/>
              </a:spcBef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</a:rPr>
              <a:t> It uses a combination of </a:t>
            </a:r>
            <a:r>
              <a:rPr lang="en-IN" sz="2400" u="sng" dirty="0" smtClean="0">
                <a:solidFill>
                  <a:schemeClr val="bg1"/>
                </a:solidFill>
              </a:rPr>
              <a:t>accelerometers</a:t>
            </a:r>
            <a:r>
              <a:rPr lang="en-IN" sz="2400" dirty="0" smtClean="0">
                <a:solidFill>
                  <a:schemeClr val="bg1"/>
                </a:solidFill>
              </a:rPr>
              <a:t> and </a:t>
            </a:r>
            <a:r>
              <a:rPr lang="en-IN" sz="2400" u="sng" dirty="0" smtClean="0">
                <a:solidFill>
                  <a:schemeClr val="bg1"/>
                </a:solidFill>
              </a:rPr>
              <a:t>gyroscopes</a:t>
            </a:r>
            <a:r>
              <a:rPr lang="en-IN" sz="2400" dirty="0" smtClean="0">
                <a:solidFill>
                  <a:schemeClr val="bg1"/>
                </a:solidFill>
              </a:rPr>
              <a:t>, sometimes also </a:t>
            </a:r>
            <a:r>
              <a:rPr lang="en-IN" sz="2400" u="sng" dirty="0" smtClean="0">
                <a:solidFill>
                  <a:schemeClr val="bg1"/>
                </a:solidFill>
              </a:rPr>
              <a:t>magnetometers.</a:t>
            </a:r>
            <a:endParaRPr lang="en-IN" sz="24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83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906042" y="517304"/>
            <a:ext cx="3972951" cy="132556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Components of </a:t>
            </a:r>
            <a:br>
              <a:rPr lang="en-IN" dirty="0" smtClean="0">
                <a:solidFill>
                  <a:schemeClr val="bg1"/>
                </a:solidFill>
              </a:rPr>
            </a:br>
            <a:r>
              <a:rPr lang="en-IN" dirty="0" smtClean="0">
                <a:solidFill>
                  <a:schemeClr val="bg1"/>
                </a:solidFill>
              </a:rPr>
              <a:t>IMU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GY-87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906042" y="1842867"/>
            <a:ext cx="3882683" cy="4727991"/>
          </a:xfrm>
        </p:spPr>
        <p:txBody>
          <a:bodyPr>
            <a:normAutofit/>
          </a:bodyPr>
          <a:lstStyle/>
          <a:p>
            <a:pPr algn="just">
              <a:lnSpc>
                <a:spcPct val="250000"/>
              </a:lnSpc>
              <a:spcBef>
                <a:spcPts val="400"/>
              </a:spcBef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</a:rPr>
              <a:t>Accelerometer</a:t>
            </a:r>
          </a:p>
          <a:p>
            <a:pPr algn="just">
              <a:lnSpc>
                <a:spcPct val="250000"/>
              </a:lnSpc>
              <a:spcBef>
                <a:spcPts val="400"/>
              </a:spcBef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</a:rPr>
              <a:t>Gyroscope</a:t>
            </a:r>
          </a:p>
          <a:p>
            <a:pPr algn="just">
              <a:lnSpc>
                <a:spcPct val="250000"/>
              </a:lnSpc>
              <a:spcBef>
                <a:spcPts val="400"/>
              </a:spcBef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</a:rPr>
              <a:t>Magnetometer</a:t>
            </a:r>
          </a:p>
          <a:p>
            <a:pPr algn="just">
              <a:lnSpc>
                <a:spcPct val="250000"/>
              </a:lnSpc>
              <a:spcBef>
                <a:spcPts val="400"/>
              </a:spcBef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IN" sz="2400" dirty="0" smtClean="0">
                <a:solidFill>
                  <a:schemeClr val="bg1"/>
                </a:solidFill>
              </a:rPr>
              <a:t>Barometer</a:t>
            </a:r>
          </a:p>
        </p:txBody>
      </p:sp>
      <p:sp>
        <p:nvSpPr>
          <p:cNvPr id="2" name="Line Callout 2 (Accent Bar) 1"/>
          <p:cNvSpPr/>
          <p:nvPr/>
        </p:nvSpPr>
        <p:spPr>
          <a:xfrm flipH="1">
            <a:off x="281356" y="1180085"/>
            <a:ext cx="2757268" cy="43609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6372"/>
              <a:gd name="adj6" fmla="val 19086"/>
            </a:avLst>
          </a:prstGeom>
          <a:solidFill>
            <a:srgbClr val="E4351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Barometer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9" name="Line Callout 2 (Accent Bar) 8"/>
          <p:cNvSpPr/>
          <p:nvPr/>
        </p:nvSpPr>
        <p:spPr>
          <a:xfrm rot="10800000" flipH="1" flipV="1">
            <a:off x="309495" y="6134759"/>
            <a:ext cx="2757268" cy="436099"/>
          </a:xfrm>
          <a:prstGeom prst="accentCallout2">
            <a:avLst>
              <a:gd name="adj1" fmla="val 60685"/>
              <a:gd name="adj2" fmla="val 107483"/>
              <a:gd name="adj3" fmla="val 60686"/>
              <a:gd name="adj4" fmla="val 115986"/>
              <a:gd name="adj5" fmla="val -301692"/>
              <a:gd name="adj6" fmla="val 110923"/>
            </a:avLst>
          </a:prstGeom>
          <a:solidFill>
            <a:srgbClr val="E4351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Digital Compass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2" name="Line Callout 2 (Accent Bar) 11"/>
          <p:cNvSpPr/>
          <p:nvPr/>
        </p:nvSpPr>
        <p:spPr>
          <a:xfrm rot="10800000" flipH="1" flipV="1">
            <a:off x="4093700" y="265329"/>
            <a:ext cx="2757266" cy="941291"/>
          </a:xfrm>
          <a:prstGeom prst="accentCallout2">
            <a:avLst>
              <a:gd name="adj1" fmla="val 60685"/>
              <a:gd name="adj2" fmla="val 107483"/>
              <a:gd name="adj3" fmla="val 60686"/>
              <a:gd name="adj4" fmla="val 115986"/>
              <a:gd name="adj5" fmla="val 400476"/>
              <a:gd name="adj6" fmla="val 42555"/>
            </a:avLst>
          </a:prstGeom>
          <a:solidFill>
            <a:srgbClr val="E4351A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MPU 6050 With </a:t>
            </a:r>
            <a:r>
              <a:rPr lang="en-IN" dirty="0">
                <a:solidFill>
                  <a:schemeClr val="bg1"/>
                </a:solidFill>
              </a:rPr>
              <a:t>A</a:t>
            </a:r>
            <a:r>
              <a:rPr lang="en-IN" dirty="0" smtClean="0">
                <a:solidFill>
                  <a:schemeClr val="bg1"/>
                </a:solidFill>
              </a:rPr>
              <a:t>ccelerometer and Gyroscope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Flowchart: Connector 13"/>
          <p:cNvSpPr/>
          <p:nvPr/>
        </p:nvSpPr>
        <p:spPr>
          <a:xfrm>
            <a:off x="2400300" y="3467100"/>
            <a:ext cx="190500" cy="165100"/>
          </a:xfrm>
          <a:prstGeom prst="flowChartConnector">
            <a:avLst/>
          </a:prstGeom>
          <a:solidFill>
            <a:srgbClr val="E435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Connector 14"/>
          <p:cNvSpPr/>
          <p:nvPr/>
        </p:nvSpPr>
        <p:spPr>
          <a:xfrm>
            <a:off x="5172221" y="3933812"/>
            <a:ext cx="190500" cy="165100"/>
          </a:xfrm>
          <a:prstGeom prst="flowChartConnector">
            <a:avLst/>
          </a:prstGeom>
          <a:solidFill>
            <a:srgbClr val="E435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lowchart: Connector 15"/>
          <p:cNvSpPr/>
          <p:nvPr/>
        </p:nvSpPr>
        <p:spPr>
          <a:xfrm>
            <a:off x="3276600" y="4724400"/>
            <a:ext cx="190500" cy="165100"/>
          </a:xfrm>
          <a:prstGeom prst="flowChartConnector">
            <a:avLst/>
          </a:prstGeom>
          <a:solidFill>
            <a:srgbClr val="E4351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083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133946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Converting Raw Data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IN" sz="3200" dirty="0" smtClean="0">
                  <a:solidFill>
                    <a:schemeClr val="bg1"/>
                  </a:solidFill>
                </a:endParaRPr>
              </a:p>
              <a:p>
                <a:endParaRPr lang="en-IN" sz="3200" dirty="0">
                  <a:solidFill>
                    <a:schemeClr val="bg1"/>
                  </a:solidFill>
                </a:endParaRPr>
              </a:p>
              <a:p>
                <a:r>
                  <a:rPr lang="en-IN" sz="3200" dirty="0" err="1" smtClean="0">
                    <a:solidFill>
                      <a:schemeClr val="bg1"/>
                    </a:solidFill>
                  </a:rPr>
                  <a:t>Required_value</a:t>
                </a:r>
                <a:r>
                  <a:rPr lang="en-IN" sz="3200" dirty="0" smtClean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raw</m:t>
                        </m:r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value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proper</m:t>
                        </m:r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IN" sz="3200" dirty="0">
                            <a:solidFill>
                              <a:schemeClr val="bg1"/>
                            </a:solidFill>
                          </a:rPr>
                          <m:t>sensitivity</m:t>
                        </m:r>
                      </m:den>
                    </m:f>
                  </m:oMath>
                </a14:m>
                <a:r>
                  <a:rPr lang="en-IN" sz="3200" dirty="0">
                    <a:solidFill>
                      <a:schemeClr val="bg1"/>
                    </a:solidFill>
                  </a:rPr>
                  <a:t/>
                </a:r>
                <a:br>
                  <a:rPr lang="en-IN" sz="3200" dirty="0">
                    <a:solidFill>
                      <a:schemeClr val="bg1"/>
                    </a:solidFill>
                  </a:rPr>
                </a:br>
                <a:endParaRPr lang="en-IN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25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457" y="788104"/>
            <a:ext cx="7213600" cy="640080"/>
          </a:xfrm>
        </p:spPr>
        <p:txBody>
          <a:bodyPr>
            <a:noAutofit/>
          </a:bodyPr>
          <a:lstStyle/>
          <a:p>
            <a:r>
              <a:rPr lang="en-IN" sz="4400" dirty="0" smtClean="0">
                <a:solidFill>
                  <a:schemeClr val="bg1"/>
                </a:solidFill>
              </a:rPr>
              <a:t>Raw Data of Accelerometer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0" y="3053080"/>
            <a:ext cx="2971800" cy="29718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133601"/>
            <a:ext cx="6427372" cy="3962400"/>
          </a:xfrm>
        </p:spPr>
        <p:txBody>
          <a:bodyPr/>
          <a:lstStyle/>
          <a:p>
            <a:pPr marL="571500" lvl="0" indent="-34290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programmable full scale range of ±2g, ±4g, ±8g and ±</a:t>
            </a:r>
            <a:r>
              <a:rPr lang="en-US" dirty="0" smtClean="0">
                <a:solidFill>
                  <a:schemeClr val="bg1"/>
                </a:solidFill>
              </a:rPr>
              <a:t>16g</a:t>
            </a:r>
          </a:p>
          <a:p>
            <a:pPr marL="571500" lvl="0" indent="-342900" algn="just">
              <a:buFont typeface="Courier New" panose="02070309020205020404" pitchFamily="49" charset="0"/>
              <a:buChar char="o"/>
            </a:pPr>
            <a:endParaRPr lang="en-US" dirty="0" smtClean="0">
              <a:solidFill>
                <a:schemeClr val="bg1"/>
              </a:solidFill>
            </a:endParaRPr>
          </a:p>
          <a:p>
            <a:pPr marL="571500" lvl="0" indent="-342900" algn="just">
              <a:buFont typeface="Courier New" panose="02070309020205020404" pitchFamily="49" charset="0"/>
              <a:buChar char="o"/>
            </a:pPr>
            <a:endParaRPr lang="en-IN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185907"/>
              </p:ext>
            </p:extLst>
          </p:nvPr>
        </p:nvGraphicFramePr>
        <p:xfrm>
          <a:off x="395457" y="3240193"/>
          <a:ext cx="81280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Ax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Az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Sensitivity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X-Axis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Y-axis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Z-axis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-15608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5065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16384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0.95g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0.027g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-945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-4856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8159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8192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0.11g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0.59g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0.99g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256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-255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-3698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4096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0.06g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0.06g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0.9g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2655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-589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898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0.8g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0.28g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0.43g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3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13394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Working of Accelerometer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" name="Picture 2" descr="\\175.175.15.215\admin\QF5Irn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728" y="1825625"/>
            <a:ext cx="7620543" cy="4720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34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67" y="0"/>
            <a:ext cx="10857233" cy="6738425"/>
          </a:xfrm>
        </p:spPr>
      </p:pic>
      <p:sp>
        <p:nvSpPr>
          <p:cNvPr id="5" name="Rectangle 4"/>
          <p:cNvSpPr/>
          <p:nvPr/>
        </p:nvSpPr>
        <p:spPr>
          <a:xfrm>
            <a:off x="0" y="2132053"/>
            <a:ext cx="5781822" cy="47409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779"/>
            <a:ext cx="12192000" cy="1339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29" y="508354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Raw Data of Gyroscope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433864"/>
              </p:ext>
            </p:extLst>
          </p:nvPr>
        </p:nvGraphicFramePr>
        <p:xfrm>
          <a:off x="335476" y="3801794"/>
          <a:ext cx="81280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Gx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Gz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Sensitivity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X-Axis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Y-axis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Z-axis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-349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-204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-247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250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-2.66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-1.355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-1.88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65497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65.5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499.977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0.756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0.311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894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6512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23645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32.8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27.25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198.53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720.88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2655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-589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898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16.4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161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-35.91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54.75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29529" y="2132053"/>
            <a:ext cx="48797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</a:rPr>
              <a:t>programmable full scale range of ±250, ±500, ±1000, and ±2000°/sec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800" dirty="0">
              <a:solidFill>
                <a:schemeClr val="bg1"/>
              </a:solidFill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52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67" y="0"/>
            <a:ext cx="10857233" cy="6738425"/>
          </a:xfrm>
        </p:spPr>
      </p:pic>
      <p:sp>
        <p:nvSpPr>
          <p:cNvPr id="5" name="Rectangle 4"/>
          <p:cNvSpPr/>
          <p:nvPr/>
        </p:nvSpPr>
        <p:spPr>
          <a:xfrm>
            <a:off x="0" y="745588"/>
            <a:ext cx="5781822" cy="6112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/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8779"/>
            <a:ext cx="12192000" cy="1339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29" y="508354"/>
            <a:ext cx="10515600" cy="1325563"/>
          </a:xfrm>
        </p:spPr>
        <p:txBody>
          <a:bodyPr>
            <a:norm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Orientation of Axes in Gyroscope</a:t>
            </a:r>
            <a:endParaRPr lang="en-IN" sz="4800" dirty="0">
              <a:solidFill>
                <a:schemeClr val="bg1"/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64" y="1917998"/>
            <a:ext cx="552527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" b="10504"/>
          <a:stretch/>
        </p:blipFill>
        <p:spPr>
          <a:xfrm>
            <a:off x="0" y="-14068"/>
            <a:ext cx="12192000" cy="6836899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6302326" cy="6822831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913"/>
            <a:ext cx="12192000" cy="1339468"/>
          </a:xfrm>
          <a:prstGeom prst="rect">
            <a:avLst/>
          </a:prstGeom>
          <a:ln w="50800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7" y="123409"/>
            <a:ext cx="10515600" cy="1325563"/>
          </a:xfrm>
        </p:spPr>
        <p:txBody>
          <a:bodyPr/>
          <a:lstStyle/>
          <a:p>
            <a:r>
              <a:rPr lang="en-IN" sz="4800" dirty="0" smtClean="0">
                <a:solidFill>
                  <a:schemeClr val="bg1"/>
                </a:solidFill>
              </a:rPr>
              <a:t>Magnetometer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8387" y="1989857"/>
            <a:ext cx="57255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bg1"/>
                </a:solidFill>
              </a:rPr>
              <a:t>Magnetometers refer to sensors used for sensing magnetic fields </a:t>
            </a:r>
            <a:r>
              <a:rPr lang="en-US" sz="2400" i="1" dirty="0" smtClean="0">
                <a:solidFill>
                  <a:schemeClr val="bg1"/>
                </a:solidFill>
              </a:rPr>
              <a:t>OR</a:t>
            </a:r>
            <a:r>
              <a:rPr lang="en-US" sz="2400" dirty="0" smtClean="0">
                <a:solidFill>
                  <a:schemeClr val="bg1"/>
                </a:solidFill>
              </a:rPr>
              <a:t> to systems which measure magnetic field using one or more sensors.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571500" lvl="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bg1"/>
                </a:solidFill>
              </a:rPr>
              <a:t>It records 3 magnitude X, Y &amp; Z</a:t>
            </a:r>
          </a:p>
          <a:p>
            <a:pPr marL="342900" lvl="0" indent="-342900">
              <a:buFont typeface="Courier New" panose="02070309020205020404" pitchFamily="49" charset="0"/>
              <a:buChar char="o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571500" lvl="0" indent="-34290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bg1"/>
                </a:solidFill>
              </a:rPr>
              <a:t>Coordinate system used is geographic (XYZ)</a:t>
            </a:r>
          </a:p>
          <a:p>
            <a:pPr marL="342900" lvl="0" indent="-342900"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7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339</Words>
  <Application>Microsoft Office PowerPoint</Application>
  <PresentationFormat>Widescreen</PresentationFormat>
  <Paragraphs>138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 BLANCA</vt:lpstr>
      <vt:lpstr>Arial</vt:lpstr>
      <vt:lpstr>Calibri</vt:lpstr>
      <vt:lpstr>Calibri Light</vt:lpstr>
      <vt:lpstr>Cambria Math</vt:lpstr>
      <vt:lpstr>Century Gothic</vt:lpstr>
      <vt:lpstr>Courier New</vt:lpstr>
      <vt:lpstr>Office Theme</vt:lpstr>
      <vt:lpstr>Inertial Measuring Unit</vt:lpstr>
      <vt:lpstr>What is IMU?</vt:lpstr>
      <vt:lpstr>Components of  IMU GY-87</vt:lpstr>
      <vt:lpstr>Converting Raw Data</vt:lpstr>
      <vt:lpstr>Raw Data of Accelerometer</vt:lpstr>
      <vt:lpstr>Working of Accelerometer</vt:lpstr>
      <vt:lpstr>Raw Data of Gyroscope</vt:lpstr>
      <vt:lpstr>Orientation of Axes in Gyroscope</vt:lpstr>
      <vt:lpstr>Magnetometer</vt:lpstr>
      <vt:lpstr>Working of Magnetometer</vt:lpstr>
      <vt:lpstr>Arduino IDE </vt:lpstr>
      <vt:lpstr>Processing Software</vt:lpstr>
      <vt:lpstr>Reference Video</vt:lpstr>
      <vt:lpstr>Thank You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Microsoft</cp:lastModifiedBy>
  <cp:revision>37</cp:revision>
  <dcterms:created xsi:type="dcterms:W3CDTF">2017-09-14T05:54:42Z</dcterms:created>
  <dcterms:modified xsi:type="dcterms:W3CDTF">2018-02-09T17:10:31Z</dcterms:modified>
</cp:coreProperties>
</file>